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8"/>
  </p:notesMasterIdLst>
  <p:sldIdLst>
    <p:sldId id="256" r:id="rId2"/>
    <p:sldId id="258" r:id="rId3"/>
    <p:sldId id="281" r:id="rId4"/>
    <p:sldId id="276" r:id="rId5"/>
    <p:sldId id="282" r:id="rId6"/>
    <p:sldId id="267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s_glob ᅠ" initials="tᅠ" lastIdx="22" clrIdx="0">
    <p:extLst>
      <p:ext uri="{19B8F6BF-5375-455C-9EA6-DF929625EA0E}">
        <p15:presenceInfo xmlns:p15="http://schemas.microsoft.com/office/powerpoint/2012/main" userId="86f5ad58fcd4022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C0D9"/>
    <a:srgbClr val="8CF8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503" autoAdjust="0"/>
  </p:normalViewPr>
  <p:slideViewPr>
    <p:cSldViewPr snapToGrid="0">
      <p:cViewPr varScale="1">
        <p:scale>
          <a:sx n="85" d="100"/>
          <a:sy n="85" d="100"/>
        </p:scale>
        <p:origin x="155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hdphoto1.wdp>
</file>

<file path=ppt/media/image1.jpeg>
</file>

<file path=ppt/media/image10.jpeg>
</file>

<file path=ppt/media/image11.gif>
</file>

<file path=ppt/media/image12.jpeg>
</file>

<file path=ppt/media/image13.png>
</file>

<file path=ppt/media/image14.jpeg>
</file>

<file path=ppt/media/image2.jpg>
</file>

<file path=ppt/media/image3.gif>
</file>

<file path=ppt/media/image4.gi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D36C68-DDAB-4D09-8E72-8E937BD7768C}" type="datetimeFigureOut">
              <a:rPr lang="ru-RU" smtClean="0"/>
              <a:t>07.04.2021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8289E-2F4B-4BDB-9E3D-307BE649A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579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1. В сфере Информационной Безопасности часто возникает необходимость в использовании изображений высокого разрешения. Такая потребность может возникать в программно-аппаратных средствах контроля доступа (например, при распознавании объектов, снятых на видео), либо же в сфере криминалистики, как средство, обеспечивающее восстановление </a:t>
            </a:r>
            <a:r>
              <a:rPr lang="ru-RU" b="0" i="0" dirty="0">
                <a:solidFill>
                  <a:srgbClr val="000000"/>
                </a:solidFill>
                <a:effectLst/>
                <a:latin typeface="REG"/>
              </a:rPr>
              <a:t>доказательственной, ориентирующей </a:t>
            </a:r>
            <a:r>
              <a:rPr lang="ru-RU" dirty="0"/>
              <a:t>информации в целях </a:t>
            </a:r>
            <a:r>
              <a:rPr lang="ru-RU" b="0" i="0" dirty="0">
                <a:solidFill>
                  <a:srgbClr val="000000"/>
                </a:solidFill>
                <a:effectLst/>
                <a:latin typeface="REG"/>
              </a:rPr>
              <a:t>досудебного производства и предварительного расследования. Не всегда средства фотосъёмки могут обеспечить требуемое качество. Для повышения качества могут быть применены методы сверхразрешения.  </a:t>
            </a: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Сверхразрешение - это результат получения изображения с высоким разрешением (HR) из одного или нескольких изображений низкого разрешения (LR).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2. Методы сверхразрешения успешно применяются в следующих областях:</a:t>
            </a:r>
          </a:p>
          <a:p>
            <a:pPr marL="285750" indent="-285750">
              <a:buFontTx/>
              <a:buChar char="-"/>
            </a:pPr>
            <a:r>
              <a:rPr lang="ru-RU" dirty="0"/>
              <a:t>Медицина;</a:t>
            </a:r>
          </a:p>
          <a:p>
            <a:pPr marL="285750" indent="-285750">
              <a:buFontTx/>
              <a:buChar char="-"/>
            </a:pPr>
            <a:r>
              <a:rPr lang="ru-RU" dirty="0"/>
              <a:t>Астрономия;</a:t>
            </a:r>
          </a:p>
          <a:p>
            <a:pPr marL="285750" indent="-285750">
              <a:buFontTx/>
              <a:buChar char="-"/>
            </a:pPr>
            <a:r>
              <a:rPr lang="ru-RU" dirty="0"/>
              <a:t>Микроскопия;</a:t>
            </a:r>
          </a:p>
          <a:p>
            <a:pPr marL="285750" indent="-285750">
              <a:buFontTx/>
              <a:buChar char="-"/>
            </a:pPr>
            <a:r>
              <a:rPr lang="ru-RU" dirty="0"/>
              <a:t>Обработка данных дистанционного зондирования Земли;</a:t>
            </a:r>
          </a:p>
          <a:p>
            <a:pPr marL="285750" indent="-285750">
              <a:buFontTx/>
              <a:buChar char="-"/>
            </a:pPr>
            <a:r>
              <a:rPr lang="ru-RU" dirty="0"/>
              <a:t>Компьютерное зрение;</a:t>
            </a:r>
          </a:p>
          <a:p>
            <a:pPr marL="285750" indent="-285750">
              <a:buFontTx/>
              <a:buChar char="-"/>
            </a:pPr>
            <a:r>
              <a:rPr lang="ru-RU" dirty="0"/>
              <a:t>Криминалистика и др.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i="0" dirty="0">
                <a:solidFill>
                  <a:srgbClr val="000000"/>
                </a:solidFill>
                <a:effectLst/>
                <a:latin typeface="REG"/>
              </a:rPr>
              <a:t>3. Существует множество различных методов получения сверхразрешения. Выделяют методы на основе искусственного интеллекта, </a:t>
            </a:r>
            <a:r>
              <a:rPr lang="ru-RU" dirty="0">
                <a:solidFill>
                  <a:srgbClr val="191000"/>
                </a:solidFill>
                <a:latin typeface="Lora"/>
              </a:rPr>
              <a:t>вейвлет-преобразования, проекции на выпуклые множества, адаптивной фильтрации, а также других «классических» методов преобразований Фурье.</a:t>
            </a:r>
            <a:endParaRPr lang="ru-RU" b="0" i="0" dirty="0">
              <a:solidFill>
                <a:srgbClr val="000000"/>
              </a:solidFill>
              <a:effectLst/>
              <a:latin typeface="REG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------------------------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http://www.ee.iisc.ac.in/people/faculty/soma.biswas/STIP_pdf/SR_overview.pdf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915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1. В сфере Информационной Безопасности часто возникает необходимость в использовании изображений высокого разрешения. Такая потребность может возникать в программно-аппаратных средствах контроля доступа (например, при распознавании объектов, снятых на видео), либо же в сфере криминалистики, как средство, обеспечивающее восстановление </a:t>
            </a:r>
            <a:r>
              <a:rPr lang="ru-RU" b="0" i="0" dirty="0">
                <a:solidFill>
                  <a:srgbClr val="000000"/>
                </a:solidFill>
                <a:effectLst/>
                <a:latin typeface="REG"/>
              </a:rPr>
              <a:t>доказательственной, ориентирующей </a:t>
            </a:r>
            <a:r>
              <a:rPr lang="ru-RU" dirty="0"/>
              <a:t>информации в целях </a:t>
            </a:r>
            <a:r>
              <a:rPr lang="ru-RU" b="0" i="0" dirty="0">
                <a:solidFill>
                  <a:srgbClr val="000000"/>
                </a:solidFill>
                <a:effectLst/>
                <a:latin typeface="REG"/>
              </a:rPr>
              <a:t>досудебного производства и предварительного расследования. Не всегда средства фотосъёмки могут обеспечить требуемое качество. Для повышения качества могут быть применены методы сверхразрешения.  </a:t>
            </a: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Сверхразрешение - это результат получения изображения с высоким разрешением (HR) из одного или нескольких изображений низкого разрешения (LR).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2. Методы сверхразрешения успешно применяются в следующих областях:</a:t>
            </a:r>
          </a:p>
          <a:p>
            <a:pPr marL="285750" indent="-285750">
              <a:buFontTx/>
              <a:buChar char="-"/>
            </a:pPr>
            <a:r>
              <a:rPr lang="ru-RU" dirty="0"/>
              <a:t>Медицина;</a:t>
            </a:r>
          </a:p>
          <a:p>
            <a:pPr marL="285750" indent="-285750">
              <a:buFontTx/>
              <a:buChar char="-"/>
            </a:pPr>
            <a:r>
              <a:rPr lang="ru-RU" dirty="0"/>
              <a:t>Астрономия;</a:t>
            </a:r>
          </a:p>
          <a:p>
            <a:pPr marL="285750" indent="-285750">
              <a:buFontTx/>
              <a:buChar char="-"/>
            </a:pPr>
            <a:r>
              <a:rPr lang="ru-RU" dirty="0"/>
              <a:t>Микроскопия;</a:t>
            </a:r>
          </a:p>
          <a:p>
            <a:pPr marL="285750" indent="-285750">
              <a:buFontTx/>
              <a:buChar char="-"/>
            </a:pPr>
            <a:r>
              <a:rPr lang="ru-RU" dirty="0"/>
              <a:t>Обработка данных дистанционного зондирования Земли;</a:t>
            </a:r>
          </a:p>
          <a:p>
            <a:pPr marL="285750" indent="-285750">
              <a:buFontTx/>
              <a:buChar char="-"/>
            </a:pPr>
            <a:r>
              <a:rPr lang="ru-RU" dirty="0"/>
              <a:t>Компьютерное зрение;</a:t>
            </a:r>
          </a:p>
          <a:p>
            <a:pPr marL="285750" indent="-285750">
              <a:buFontTx/>
              <a:buChar char="-"/>
            </a:pPr>
            <a:r>
              <a:rPr lang="ru-RU" dirty="0"/>
              <a:t>Криминалистика и др.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i="0" dirty="0">
                <a:solidFill>
                  <a:srgbClr val="000000"/>
                </a:solidFill>
                <a:effectLst/>
                <a:latin typeface="REG"/>
              </a:rPr>
              <a:t>3. Существует множество различных методов получения сверхразрешения. Выделяют методы на основе искусственного интеллекта, </a:t>
            </a:r>
            <a:r>
              <a:rPr lang="ru-RU" dirty="0">
                <a:solidFill>
                  <a:srgbClr val="191000"/>
                </a:solidFill>
                <a:latin typeface="Lora"/>
              </a:rPr>
              <a:t>вейвлет-преобразования, проекции на выпуклые множества, адаптивной фильтрации, а также других «классических» методов преобразований Фурье.</a:t>
            </a:r>
            <a:endParaRPr lang="ru-RU" b="0" i="0" dirty="0">
              <a:solidFill>
                <a:srgbClr val="000000"/>
              </a:solidFill>
              <a:effectLst/>
              <a:latin typeface="REG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------------------------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http://www.ee.iisc.ac.in/people/faculty/soma.biswas/STIP_pdf/SR_overview.pdf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004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Проблема существующих методов в том, что они могут только визуально улучшить качество, но не могут обеспечить оптимального восстановления.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В моей работе рассматривается новый метод, предполагающий использование </a:t>
            </a:r>
            <a:r>
              <a:rPr lang="ru-RU" dirty="0">
                <a:solidFill>
                  <a:srgbClr val="191000"/>
                </a:solidFill>
                <a:latin typeface="Lora"/>
              </a:rPr>
              <a:t>«классических» методов преобразований Фурье</a:t>
            </a:r>
            <a:r>
              <a:rPr lang="ru-RU" dirty="0"/>
              <a:t>. Метод состоит из следующих шагов: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На вход принимаются кадры видео-последовательности, для которых необходимо увеличить сетку пикселов с интерполяцией значений.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Затем следует добавить дополнительные каналы для кадров и записать в них поля дисперсии ошибок интерполяции. </a:t>
            </a:r>
            <a:r>
              <a:rPr lang="ru-RU" sz="1800" b="0" i="0" u="none" strike="noStrike" baseline="0" dirty="0">
                <a:latin typeface="Times New Roman" panose="02020603050405020304" pitchFamily="18" charset="0"/>
              </a:rPr>
              <a:t>Данный канал используется для вычисления значений отсчетов восстанавливаемого изображения. </a:t>
            </a:r>
            <a:endParaRPr lang="ru-RU" b="0" i="0" dirty="0">
              <a:solidFill>
                <a:srgbClr val="191000"/>
              </a:solidFill>
              <a:effectLst/>
              <a:latin typeface="Lora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На третьем шаге должно быть произведено геометрическое согласование.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И на последнем шаге происходит взвешенное суммирование согласованных кадров. Результатом суммирования и будет искомое изображение.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7022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Проблема существующих методов в том, что они могут только визуально улучшить качество, но не могут обеспечить оптимального восстановления.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В моей работе рассматривается новый метод, предполагающий использование </a:t>
            </a:r>
            <a:r>
              <a:rPr lang="ru-RU" dirty="0">
                <a:solidFill>
                  <a:srgbClr val="191000"/>
                </a:solidFill>
                <a:latin typeface="Lora"/>
              </a:rPr>
              <a:t>«классических» методов преобразований Фурье</a:t>
            </a:r>
            <a:r>
              <a:rPr lang="ru-RU" dirty="0"/>
              <a:t>. Метод состоит из следующих шагов: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На вход принимаются кадры видео-последовательности, для которых необходимо увеличить сетку пикселов с интерполяцией значений.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Затем следует добавить дополнительные каналы для кадров и записать в них поля дисперсии ошибок интерполяции. </a:t>
            </a:r>
            <a:r>
              <a:rPr lang="ru-RU" sz="1800" b="0" i="0" u="none" strike="noStrike" baseline="0" dirty="0">
                <a:latin typeface="Times New Roman" panose="02020603050405020304" pitchFamily="18" charset="0"/>
              </a:rPr>
              <a:t>Данный канал используется для вычисления значений отсчетов восстанавливаемого изображения. </a:t>
            </a:r>
            <a:endParaRPr lang="ru-RU" b="0" i="0" dirty="0">
              <a:solidFill>
                <a:srgbClr val="191000"/>
              </a:solidFill>
              <a:effectLst/>
              <a:latin typeface="Lora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На третьем шаге должно быть произведено геометрическое согласование.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И на последнем шаге происходит взвешенное суммирование согласованных кадров. Результатом суммирования и будет искомое изображение.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765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2006A-6BE7-43E8-8AD6-C09FC266B36F}" type="datetime1">
              <a:rPr lang="ru-RU" smtClean="0"/>
              <a:t>07.04.2021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844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D85EE-4AB9-42CD-8126-E74FE77A9ED8}" type="datetime1">
              <a:rPr lang="ru-RU" smtClean="0"/>
              <a:t>07.04.2021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673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B916C-83BE-4CC1-8A21-D05CD30C43DB}" type="datetime1">
              <a:rPr lang="ru-RU" smtClean="0"/>
              <a:t>07.04.2021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018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3183-B2A1-4784-80CE-65A33D52CB0B}" type="datetime1">
              <a:rPr lang="ru-RU" smtClean="0"/>
              <a:t>07.04.2021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80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88E9-D2C3-4436-BFEE-5F0C2E0896FE}" type="datetime1">
              <a:rPr lang="ru-RU" smtClean="0"/>
              <a:t>07.04.2021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8742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5BC7-66CE-44BA-84C4-ADF5D358A8E5}" type="datetime1">
              <a:rPr lang="ru-RU" smtClean="0"/>
              <a:t>07.04.2021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9502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F641-8A7B-48BB-9924-29525D09D843}" type="datetime1">
              <a:rPr lang="ru-RU" smtClean="0"/>
              <a:t>07.04.2021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410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CC1A-CDB1-4CBC-83A8-3EB958439194}" type="datetime1">
              <a:rPr lang="ru-RU" smtClean="0"/>
              <a:t>07.04.2021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616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5F1-78C0-4305-B0EC-8CEF047F6C93}" type="datetime1">
              <a:rPr lang="ru-RU" smtClean="0"/>
              <a:t>07.04.2021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414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70FB-17C0-4434-90C8-A4668EF13565}" type="datetime1">
              <a:rPr lang="ru-RU" smtClean="0"/>
              <a:t>07.04.2021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246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5D1FD-3FC4-47EA-B2EB-FF46800F6009}" type="datetime1">
              <a:rPr lang="ru-RU" smtClean="0"/>
              <a:t>07.04.2021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02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09404-ED28-47FE-9DC5-C6BCEA110D1D}" type="datetime1">
              <a:rPr lang="ru-RU" smtClean="0"/>
              <a:t>07.04.2021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8562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2.jp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7"/>
            <a:ext cx="12192000" cy="6854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06758" y="2979257"/>
            <a:ext cx="3831772" cy="10156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Elektra Text Pro" panose="02000503030000020004" pitchFamily="50" charset="-52"/>
              </a:rPr>
              <a:t>Повышение качества видео для задач криминалистической экспертизы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99501" y="4790021"/>
            <a:ext cx="3846286" cy="738664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Студент гр.6511-100503</a:t>
            </a:r>
            <a:r>
              <a:rPr lang="en-US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D</a:t>
            </a:r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,</a:t>
            </a:r>
          </a:p>
          <a:p>
            <a:pPr algn="ctr"/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Цой Глеб Владимирович</a:t>
            </a:r>
          </a:p>
          <a:p>
            <a:pPr algn="ctr"/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Руководитель – Максимов Алексей Игоревич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99501" y="5985597"/>
            <a:ext cx="3846286" cy="52322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Самара</a:t>
            </a:r>
          </a:p>
          <a:p>
            <a:pPr algn="ctr"/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3482473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9FD4DF97-3E0A-4CA1-89BE-28E9ECD9CC4F}"/>
              </a:ext>
            </a:extLst>
          </p:cNvPr>
          <p:cNvSpPr/>
          <p:nvPr/>
        </p:nvSpPr>
        <p:spPr>
          <a:xfrm>
            <a:off x="1603023" y="1011095"/>
            <a:ext cx="4492978" cy="4835809"/>
          </a:xfrm>
          <a:prstGeom prst="roundRect">
            <a:avLst>
              <a:gd name="adj" fmla="val 9823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Непрерывное изображение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A87645B-38D3-4042-BEE0-C3D9F14841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048" y="1806223"/>
            <a:ext cx="3810796" cy="3810796"/>
          </a:xfrm>
          <a:prstGeom prst="rect">
            <a:avLst/>
          </a:prstGeom>
        </p:spPr>
      </p:pic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1BA35624-D193-4FA4-AA5D-23657589E576}"/>
              </a:ext>
            </a:extLst>
          </p:cNvPr>
          <p:cNvSpPr/>
          <p:nvPr/>
        </p:nvSpPr>
        <p:spPr>
          <a:xfrm>
            <a:off x="6270978" y="1011095"/>
            <a:ext cx="4492978" cy="4835809"/>
          </a:xfrm>
          <a:prstGeom prst="roundRect">
            <a:avLst>
              <a:gd name="adj" fmla="val 9823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Наблюдаемое изображение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C962761-1D48-48A5-B6FC-A9845110F52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069" y="1806222"/>
            <a:ext cx="3810795" cy="381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022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3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9FD4DF97-3E0A-4CA1-89BE-28E9ECD9CC4F}"/>
              </a:ext>
            </a:extLst>
          </p:cNvPr>
          <p:cNvSpPr/>
          <p:nvPr/>
        </p:nvSpPr>
        <p:spPr>
          <a:xfrm>
            <a:off x="1603023" y="1011095"/>
            <a:ext cx="4492978" cy="4835809"/>
          </a:xfrm>
          <a:prstGeom prst="roundRect">
            <a:avLst>
              <a:gd name="adj" fmla="val 9823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Наблюдаемая серия кадров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dirty="0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1BA35624-D193-4FA4-AA5D-23657589E576}"/>
              </a:ext>
            </a:extLst>
          </p:cNvPr>
          <p:cNvSpPr/>
          <p:nvPr/>
        </p:nvSpPr>
        <p:spPr>
          <a:xfrm>
            <a:off x="6270978" y="1011095"/>
            <a:ext cx="4492978" cy="4835809"/>
          </a:xfrm>
          <a:prstGeom prst="roundRect">
            <a:avLst>
              <a:gd name="adj" fmla="val 9823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Отфильтрованная серия кадров</a:t>
            </a:r>
          </a:p>
          <a:p>
            <a:pPr algn="ctr"/>
            <a:endParaRPr lang="ru-RU" sz="2000" dirty="0">
              <a:solidFill>
                <a:schemeClr val="tx1"/>
              </a:solidFill>
            </a:endParaRP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D9DF027-8C4E-4E8E-B57C-76E73F68B1F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823" y="1866295"/>
            <a:ext cx="3114254" cy="311425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641DDB2-754D-4994-9C78-547CF612DAD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607" y="1866295"/>
            <a:ext cx="3114254" cy="3114254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98FBF44-C97C-44BD-ADA6-4BA8116FA62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50" y="2122441"/>
            <a:ext cx="3114254" cy="311425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C2238E8-896B-48AB-B917-228721F5BC8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893" y="2378587"/>
            <a:ext cx="3114254" cy="3114254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AD2B694-0F6E-4462-A1E3-65522861F75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71" y="2126460"/>
            <a:ext cx="3107171" cy="310717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8905B9E-0C52-4F10-86A1-8E0BEF9338C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625" y="2378587"/>
            <a:ext cx="3114254" cy="311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65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4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50" name="Прямоугольник: скругленные углы 49">
            <a:extLst>
              <a:ext uri="{FF2B5EF4-FFF2-40B4-BE49-F238E27FC236}">
                <a16:creationId xmlns:a16="http://schemas.microsoft.com/office/drawing/2014/main" id="{1326A055-6F33-4333-9BAC-2D0E5FDFFA81}"/>
              </a:ext>
            </a:extLst>
          </p:cNvPr>
          <p:cNvSpPr/>
          <p:nvPr/>
        </p:nvSpPr>
        <p:spPr>
          <a:xfrm>
            <a:off x="3849510" y="1011095"/>
            <a:ext cx="4492978" cy="4835809"/>
          </a:xfrm>
          <a:prstGeom prst="roundRect">
            <a:avLst>
              <a:gd name="adj" fmla="val 9823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Согласованная серия кадров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dirty="0"/>
          </a:p>
        </p:txBody>
      </p:sp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EA27A71E-4B26-4950-81C3-EAF454804D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782" y="1715949"/>
            <a:ext cx="3944433" cy="394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293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5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50" name="Прямоугольник: скругленные углы 49">
            <a:extLst>
              <a:ext uri="{FF2B5EF4-FFF2-40B4-BE49-F238E27FC236}">
                <a16:creationId xmlns:a16="http://schemas.microsoft.com/office/drawing/2014/main" id="{1326A055-6F33-4333-9BAC-2D0E5FDFFA81}"/>
              </a:ext>
            </a:extLst>
          </p:cNvPr>
          <p:cNvSpPr/>
          <p:nvPr/>
        </p:nvSpPr>
        <p:spPr>
          <a:xfrm>
            <a:off x="547571" y="1540934"/>
            <a:ext cx="3533422" cy="3943542"/>
          </a:xfrm>
          <a:prstGeom prst="roundRect">
            <a:avLst>
              <a:gd name="adj" fmla="val 9823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Наблюдаемое изображение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dirty="0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5D2E3BD1-A3C4-43F5-AE69-16489EF805F3}"/>
              </a:ext>
            </a:extLst>
          </p:cNvPr>
          <p:cNvSpPr/>
          <p:nvPr/>
        </p:nvSpPr>
        <p:spPr>
          <a:xfrm>
            <a:off x="4329289" y="1540934"/>
            <a:ext cx="3533422" cy="3943542"/>
          </a:xfrm>
          <a:prstGeom prst="roundRect">
            <a:avLst>
              <a:gd name="adj" fmla="val 9823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Результат работы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dirty="0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4508DF00-2B14-4E24-BE97-C44C6BA8F976}"/>
              </a:ext>
            </a:extLst>
          </p:cNvPr>
          <p:cNvSpPr/>
          <p:nvPr/>
        </p:nvSpPr>
        <p:spPr>
          <a:xfrm>
            <a:off x="8045638" y="1540934"/>
            <a:ext cx="3533422" cy="3943542"/>
          </a:xfrm>
          <a:prstGeom prst="roundRect">
            <a:avLst>
              <a:gd name="adj" fmla="val 9823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Эталонное изображение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sz="1600" dirty="0"/>
          </a:p>
          <a:p>
            <a:pPr algn="ctr"/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1B84020-7A13-4A86-8B0A-F9F89F24751D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9163" y="2334247"/>
            <a:ext cx="2982819" cy="2982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4EA53C-0EFE-42A0-BCAD-42FBF8EF82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0940" y="2334246"/>
            <a:ext cx="2982817" cy="298281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724B5DC-CB84-4445-A526-6D12C85AAB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72" y="2334246"/>
            <a:ext cx="2982819" cy="298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08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27734" y="2613399"/>
            <a:ext cx="3831772" cy="830997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Elektra Text Pro" panose="02000503030000020004" pitchFamily="50" charset="-52"/>
              </a:rPr>
              <a:t>БЛАГОДАРЮ </a:t>
            </a:r>
          </a:p>
          <a:p>
            <a:pPr algn="ctr"/>
            <a:r>
              <a:rPr lang="ru-RU" sz="2400" b="1" dirty="0">
                <a:solidFill>
                  <a:schemeClr val="bg1"/>
                </a:solidFill>
                <a:latin typeface="Elektra Text Pro" panose="02000503030000020004" pitchFamily="50" charset="-52"/>
              </a:rPr>
              <a:t>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45124638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1739</TotalTime>
  <Words>661</Words>
  <Application>Microsoft Office PowerPoint</Application>
  <PresentationFormat>Широкоэкранный</PresentationFormat>
  <Paragraphs>161</Paragraphs>
  <Slides>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Elektra Medium Pro</vt:lpstr>
      <vt:lpstr>Elektra Text Pro</vt:lpstr>
      <vt:lpstr>Lora</vt:lpstr>
      <vt:lpstr>REG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Евгений Степанов</dc:creator>
  <cp:lastModifiedBy>ts_glob ᅠ</cp:lastModifiedBy>
  <cp:revision>121</cp:revision>
  <dcterms:created xsi:type="dcterms:W3CDTF">2016-03-09T10:31:39Z</dcterms:created>
  <dcterms:modified xsi:type="dcterms:W3CDTF">2021-04-07T09:15:31Z</dcterms:modified>
</cp:coreProperties>
</file>

<file path=docProps/thumbnail.jpeg>
</file>